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1" r:id="rId2"/>
    <p:sldId id="288" r:id="rId3"/>
    <p:sldId id="392" r:id="rId4"/>
    <p:sldId id="398" r:id="rId5"/>
    <p:sldId id="395" r:id="rId6"/>
    <p:sldId id="396" r:id="rId7"/>
    <p:sldId id="397" r:id="rId8"/>
    <p:sldId id="39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E84"/>
    <a:srgbClr val="1C5CC6"/>
    <a:srgbClr val="185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A8999-4586-4D14-9A99-BB8786844EF4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1BFB1-B5E2-498C-BDEF-D0A30F4AD2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1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9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B4BAA-A586-43F2-BB66-47502644E1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9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768FB-473D-F09C-D21B-5B3541AFE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7D0DBA-E96E-6C38-4714-266358A65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3D297-8D7C-BDA2-BF2A-575FD6E6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9A5A5-DAE2-D1E2-D9AF-C651FF8D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51259-EB64-1B65-3823-36ABCB00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20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47A4E-5433-6335-6E4A-4FD3D68C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93C9D8-DBE1-D386-296E-BFC6EAB63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9AD37-2602-2299-88B1-60CA5E50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1E33F-CCDA-D0A7-5E03-5269A4D5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71C7A-F63F-2948-7BD6-8C5E4288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9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1F9810-8620-96B1-F734-D9F380894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184F5-769B-FBED-05E0-257D88ED8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001DF-4A09-4DFB-8EC6-60ACCFC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0DC0B-61DE-D998-72FD-9050A4EB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05754-5471-9FEA-9B76-7C9972D1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51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130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2">
          <p15:clr>
            <a:srgbClr val="A4A3A4"/>
          </p15:clr>
        </p15:guide>
        <p15:guide id="3" pos="6429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9F12018D-12AF-4F61-948E-109F0A268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725" y="3307947"/>
            <a:ext cx="4433708" cy="478644"/>
          </a:xfrm>
          <a:prstGeom prst="rect">
            <a:avLst/>
          </a:prstGeom>
        </p:spPr>
        <p:txBody>
          <a:bodyPr wrap="none"/>
          <a:lstStyle>
            <a:lvl1pPr marL="0" indent="0">
              <a:buClr>
                <a:srgbClr val="4A86E8"/>
              </a:buClr>
              <a:buSzPct val="100000"/>
              <a:buFont typeface="Wingdings" panose="05000000000000000000" pitchFamily="2" charset="2"/>
              <a:buNone/>
              <a:defRPr sz="2525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65327FAF-93DD-4E4D-9218-0E60C3F18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526" y="2525430"/>
            <a:ext cx="648565" cy="478644"/>
          </a:xfrm>
          <a:prstGeom prst="rect">
            <a:avLst/>
          </a:prstGeom>
        </p:spPr>
        <p:txBody>
          <a:bodyPr wrap="none"/>
          <a:lstStyle>
            <a:lvl1pPr marL="0" indent="0">
              <a:buClr>
                <a:srgbClr val="4A86E8"/>
              </a:buClr>
              <a:buSzPct val="100000"/>
              <a:buFont typeface="Wingdings" panose="05000000000000000000" pitchFamily="2" charset="2"/>
              <a:buNone/>
              <a:defRPr sz="2525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C5D5A64-84EA-4D81-8655-79BB14D42B92}"/>
              </a:ext>
            </a:extLst>
          </p:cNvPr>
          <p:cNvCxnSpPr>
            <a:cxnSpLocks/>
          </p:cNvCxnSpPr>
          <p:nvPr userDrawn="1"/>
        </p:nvCxnSpPr>
        <p:spPr>
          <a:xfrm>
            <a:off x="869244" y="3153803"/>
            <a:ext cx="559224" cy="441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89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C5CA-5180-22F4-0495-6529D40A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4B02A4-376C-9972-7FCD-6D156490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2356A-BC2F-C411-4850-F668936B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B487A-10B5-F3AB-9B48-7ACF071F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AFDB5-D0DE-0F8B-2F54-C1480A11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6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15556-E588-7ABA-3798-4195590A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E90F2-5F25-E391-9BB3-CEF7EAC4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364DA-6A35-973A-E4FC-4CB22D60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F5DE2-B6C8-F4B6-E173-B45CDE06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8A20B-C221-33F6-D0CE-F79CF5FF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6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70FE6-2691-2B28-A0F2-2F47DACA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50896-0E5E-C46D-E600-F803FB5E4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73DA5-6DFF-451E-9743-B50D60F84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7C645-32AE-8290-F186-F01EFE9E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453A11-66D3-5678-B409-1AB8A4D9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52D672-1F8E-AB7A-0CAE-A442A6D6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7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ED764-C80B-034C-8737-62050096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20152-C08F-351D-4655-2ABB750A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D72BA-4E25-D3D8-B541-A97953C5D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83843-1271-405B-EC5F-6318E632E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6BFA32-F3BC-E12A-87BD-23C22F5FE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B106C-3448-9E1C-E907-474D847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FF8F54-A81D-0B5D-B170-74ACF7E4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42F15-793C-D340-6E80-D66A58F5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0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92DE9-2656-CA58-A168-C758F30C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831CCD-A6F8-B41F-E808-1E15A1A2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0AA7AD-59C4-4B83-3F70-F33F69CB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78EC9E-38D2-DD6A-541A-DF2BC133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16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BD0C6F-1915-D043-8AD6-6CF887A2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98AEB4-5D44-7262-297C-736188D5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50188-F4EE-40EF-163A-CFFF98F0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1C431-A47E-5D86-39B6-91DC0DD4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9158D-F0D8-C4B8-1779-5439B6A9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D61123-5109-BC85-60D7-A7F862A66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F65796-47B0-22C3-39FF-1E5E4B4A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FB7AE-F5BB-82E1-F680-AA7237F8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FDDD4-20F4-21AE-EC16-FEC4CE51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47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CC6E-32BE-0A25-5AA6-FD693242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7F205-2E3C-968C-5C8B-53E02ECF2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70B7A-5E35-C0DB-DE53-B9AA731BB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926AEB-39E5-0738-816A-0BE0AC6F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77D1E-71C8-D26F-68A7-942D246C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85DB4B-DDBF-3711-D6B8-01503B6D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448EA0-757B-BAA1-5DC5-A88A414D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86E04-1FE1-63D6-0085-E02AF1BF1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02AE7-0A60-434C-51FA-DC2DDB9AF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48F3-4748-463E-A069-DB81FABF2C7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D2808-3CE5-F2D3-DC3B-A4D09361D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A28B6-0F6B-6A50-3945-C4C8CA1CB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31EA3-715B-432C-8B4B-4FB0E95D3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otstrapDash/StarAdmin-Free-Bootstrap-Admin-Template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HgTAkq2pyN8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B610E78-71AE-29CD-CCD5-4A4C9363F017}"/>
              </a:ext>
            </a:extLst>
          </p:cNvPr>
          <p:cNvSpPr txBox="1"/>
          <p:nvPr/>
        </p:nvSpPr>
        <p:spPr bwMode="auto">
          <a:xfrm>
            <a:off x="1679880" y="1977431"/>
            <a:ext cx="8734836" cy="6515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pPr algn="ctr" defTabSz="403250" latinLnBrk="0">
              <a:defRPr/>
            </a:pPr>
            <a:r>
              <a:rPr lang="ko-KR" altLang="en-US" sz="4234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위성 데이터 수집 및 대시보드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CBF8C-021A-75E0-C82D-A9877D2D47CC}"/>
              </a:ext>
            </a:extLst>
          </p:cNvPr>
          <p:cNvSpPr txBox="1"/>
          <p:nvPr/>
        </p:nvSpPr>
        <p:spPr>
          <a:xfrm>
            <a:off x="7422313" y="4228981"/>
            <a:ext cx="3874142" cy="1999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dirty="0">
                <a:solidFill>
                  <a:srgbClr val="123E8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ED</a:t>
            </a: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정보통신공학과 </a:t>
            </a:r>
            <a:r>
              <a:rPr lang="en-US" altLang="ko-KR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2017112191 </a:t>
            </a: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별</a:t>
            </a:r>
            <a:endParaRPr lang="en-US" altLang="ko-KR" sz="141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멀티미디어공학과 </a:t>
            </a:r>
            <a:r>
              <a:rPr lang="en-US" altLang="ko-KR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2018112540 </a:t>
            </a: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김광민</a:t>
            </a:r>
            <a:endParaRPr lang="en-US" altLang="ko-KR" sz="141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의생명공학과 </a:t>
            </a:r>
            <a:r>
              <a:rPr lang="en-US" altLang="ko-KR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2018111750 </a:t>
            </a:r>
            <a:r>
              <a:rPr lang="ko-KR" altLang="en-US" sz="141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이은학</a:t>
            </a:r>
            <a:endParaRPr lang="en-US" altLang="ko-KR" sz="141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경영학과 </a:t>
            </a:r>
            <a:r>
              <a:rPr lang="en-US" altLang="ko-KR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2019111418 </a:t>
            </a:r>
            <a:r>
              <a:rPr lang="ko-KR" altLang="en-US" sz="141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김영철</a:t>
            </a:r>
          </a:p>
        </p:txBody>
      </p:sp>
    </p:spTree>
    <p:extLst>
      <p:ext uri="{BB962C8B-B14F-4D97-AF65-F5344CB8AC3E}">
        <p14:creationId xmlns:p14="http://schemas.microsoft.com/office/powerpoint/2010/main" val="38851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FB7A97-4154-0BDA-CCB0-A22026F53216}"/>
              </a:ext>
            </a:extLst>
          </p:cNvPr>
          <p:cNvGrpSpPr/>
          <p:nvPr/>
        </p:nvGrpSpPr>
        <p:grpSpPr>
          <a:xfrm>
            <a:off x="3036343" y="2216999"/>
            <a:ext cx="1441100" cy="461868"/>
            <a:chOff x="2276928" y="2439746"/>
            <a:chExt cx="1633913" cy="5236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98D0A0-C11F-938B-76E5-CE5ABBC2CC57}"/>
                </a:ext>
              </a:extLst>
            </p:cNvPr>
            <p:cNvSpPr txBox="1"/>
            <p:nvPr/>
          </p:nvSpPr>
          <p:spPr>
            <a:xfrm>
              <a:off x="2276928" y="2640262"/>
              <a:ext cx="1633913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44405F-01CB-408C-C8BB-0BC52263507C}"/>
                </a:ext>
              </a:extLst>
            </p:cNvPr>
            <p:cNvSpPr txBox="1"/>
            <p:nvPr/>
          </p:nvSpPr>
          <p:spPr>
            <a:xfrm>
              <a:off x="2276928" y="2439746"/>
              <a:ext cx="914192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882" b="1" dirty="0">
                <a:solidFill>
                  <a:srgbClr val="047C9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B05BF4-30AF-2BCF-9378-AF40EFE04BCE}"/>
              </a:ext>
            </a:extLst>
          </p:cNvPr>
          <p:cNvGrpSpPr/>
          <p:nvPr/>
        </p:nvGrpSpPr>
        <p:grpSpPr>
          <a:xfrm rot="5400000">
            <a:off x="2013240" y="3132566"/>
            <a:ext cx="799152" cy="927017"/>
            <a:chOff x="4577918" y="2713243"/>
            <a:chExt cx="1109706" cy="1287258"/>
          </a:xfrm>
        </p:grpSpPr>
        <p:sp>
          <p:nvSpPr>
            <p:cNvPr id="27" name="육각형 55">
              <a:extLst>
                <a:ext uri="{FF2B5EF4-FFF2-40B4-BE49-F238E27FC236}">
                  <a16:creationId xmlns:a16="http://schemas.microsoft.com/office/drawing/2014/main" id="{2A44F038-8669-4810-BFC3-6EC6BEED7003}"/>
                </a:ext>
              </a:extLst>
            </p:cNvPr>
            <p:cNvSpPr/>
            <p:nvPr/>
          </p:nvSpPr>
          <p:spPr>
            <a:xfrm rot="5400000">
              <a:off x="4489142" y="2802019"/>
              <a:ext cx="1287258" cy="1109706"/>
            </a:xfrm>
            <a:prstGeom prst="hexagon">
              <a:avLst/>
            </a:prstGeom>
            <a:gradFill>
              <a:gsLst>
                <a:gs pos="3000">
                  <a:srgbClr val="002D76"/>
                </a:gs>
                <a:gs pos="100000">
                  <a:srgbClr val="1C5CC6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8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8" name="육각형 56">
              <a:extLst>
                <a:ext uri="{FF2B5EF4-FFF2-40B4-BE49-F238E27FC236}">
                  <a16:creationId xmlns:a16="http://schemas.microsoft.com/office/drawing/2014/main" id="{601EE939-34D7-B0CA-FBEA-D8EC4B426B9D}"/>
                </a:ext>
              </a:extLst>
            </p:cNvPr>
            <p:cNvSpPr/>
            <p:nvPr/>
          </p:nvSpPr>
          <p:spPr>
            <a:xfrm rot="5400000">
              <a:off x="4591288" y="2890077"/>
              <a:ext cx="1082968" cy="93359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8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A2F33A-EA14-F701-1E82-B029ACBA35FF}"/>
              </a:ext>
            </a:extLst>
          </p:cNvPr>
          <p:cNvGrpSpPr/>
          <p:nvPr/>
        </p:nvGrpSpPr>
        <p:grpSpPr>
          <a:xfrm>
            <a:off x="3036343" y="3365133"/>
            <a:ext cx="982641" cy="461868"/>
            <a:chOff x="2276928" y="2439746"/>
            <a:chExt cx="1114115" cy="523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E3BB5A-D8F8-8492-9584-EBD2530A0862}"/>
                </a:ext>
              </a:extLst>
            </p:cNvPr>
            <p:cNvSpPr txBox="1"/>
            <p:nvPr/>
          </p:nvSpPr>
          <p:spPr>
            <a:xfrm>
              <a:off x="2276928" y="2640262"/>
              <a:ext cx="1114115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진행 상황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4B5328-C404-5FEF-79C5-7D71B6C0A897}"/>
                </a:ext>
              </a:extLst>
            </p:cNvPr>
            <p:cNvSpPr txBox="1"/>
            <p:nvPr/>
          </p:nvSpPr>
          <p:spPr>
            <a:xfrm>
              <a:off x="2276928" y="2439746"/>
              <a:ext cx="937820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882" b="1" dirty="0">
                <a:solidFill>
                  <a:srgbClr val="047C9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178C46-2030-DFA5-D4A6-593C6F3A83D1}"/>
              </a:ext>
            </a:extLst>
          </p:cNvPr>
          <p:cNvGrpSpPr/>
          <p:nvPr/>
        </p:nvGrpSpPr>
        <p:grpSpPr>
          <a:xfrm>
            <a:off x="3036343" y="4513267"/>
            <a:ext cx="982641" cy="461868"/>
            <a:chOff x="2276928" y="2439746"/>
            <a:chExt cx="1114115" cy="52366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D4CAED-B45B-66F3-565D-4AF18CB92C62}"/>
                </a:ext>
              </a:extLst>
            </p:cNvPr>
            <p:cNvSpPr txBox="1"/>
            <p:nvPr/>
          </p:nvSpPr>
          <p:spPr>
            <a:xfrm>
              <a:off x="2276928" y="2640262"/>
              <a:ext cx="1114115" cy="32314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852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남은 과업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5FAE32-F6E7-B94A-6D72-F219883FE7D3}"/>
                </a:ext>
              </a:extLst>
            </p:cNvPr>
            <p:cNvSpPr txBox="1"/>
            <p:nvPr/>
          </p:nvSpPr>
          <p:spPr>
            <a:xfrm>
              <a:off x="2276928" y="2439746"/>
              <a:ext cx="937820" cy="15390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882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CHAPTER</a:t>
              </a:r>
              <a:r>
                <a:rPr lang="en-US" altLang="ko-KR" sz="882" b="1" dirty="0">
                  <a:solidFill>
                    <a:srgbClr val="002D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882" b="1" dirty="0">
                  <a:solidFill>
                    <a:srgbClr val="047C9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882" b="1" dirty="0">
                <a:solidFill>
                  <a:srgbClr val="047C9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B42CD-A3A0-C7FB-AC70-D0F1569CAC14}"/>
              </a:ext>
            </a:extLst>
          </p:cNvPr>
          <p:cNvGrpSpPr/>
          <p:nvPr/>
        </p:nvGrpSpPr>
        <p:grpSpPr>
          <a:xfrm>
            <a:off x="1949308" y="2048364"/>
            <a:ext cx="927017" cy="799152"/>
            <a:chOff x="752352" y="1952394"/>
            <a:chExt cx="1051048" cy="90607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1EB2F79-E7B7-6157-517A-49764E8863EC}"/>
                </a:ext>
              </a:extLst>
            </p:cNvPr>
            <p:cNvGrpSpPr/>
            <p:nvPr/>
          </p:nvGrpSpPr>
          <p:grpSpPr>
            <a:xfrm rot="5400000">
              <a:off x="824838" y="1879908"/>
              <a:ext cx="906076" cy="1051048"/>
              <a:chOff x="4577918" y="2713243"/>
              <a:chExt cx="1109706" cy="1287258"/>
            </a:xfrm>
          </p:grpSpPr>
          <p:sp>
            <p:nvSpPr>
              <p:cNvPr id="44" name="육각형 36">
                <a:extLst>
                  <a:ext uri="{FF2B5EF4-FFF2-40B4-BE49-F238E27FC236}">
                    <a16:creationId xmlns:a16="http://schemas.microsoft.com/office/drawing/2014/main" id="{381E1A60-655A-D890-3A6B-E38BAD5AE7E3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5" name="육각형 37">
                <a:extLst>
                  <a:ext uri="{FF2B5EF4-FFF2-40B4-BE49-F238E27FC236}">
                    <a16:creationId xmlns:a16="http://schemas.microsoft.com/office/drawing/2014/main" id="{86210EDA-8FF9-6AD5-19E4-3B1B84CF42DE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F21925-538D-008F-05ED-D11D7FBBF67C}"/>
                </a:ext>
              </a:extLst>
            </p:cNvPr>
            <p:cNvSpPr txBox="1"/>
            <p:nvPr/>
          </p:nvSpPr>
          <p:spPr>
            <a:xfrm>
              <a:off x="1007073" y="2220739"/>
              <a:ext cx="541609" cy="36938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41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sz="2117" b="1" dirty="0"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sz="141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장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6B55E72-E57D-C478-BD0D-095E37599DDF}"/>
              </a:ext>
            </a:extLst>
          </p:cNvPr>
          <p:cNvSpPr txBox="1"/>
          <p:nvPr/>
        </p:nvSpPr>
        <p:spPr>
          <a:xfrm>
            <a:off x="2147519" y="3433177"/>
            <a:ext cx="530594" cy="32579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76200" indent="-76200">
              <a:buSzPct val="90000"/>
              <a:buFont typeface="Wingdings" panose="05000000000000000000" pitchFamily="2" charset="2"/>
              <a:buChar char="§"/>
              <a:defRPr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41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</a:t>
            </a:r>
            <a:r>
              <a:rPr lang="en-US" altLang="ko-KR" sz="2117" b="1" dirty="0"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1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72205C-C0CB-52DB-1097-143AB7B29AB2}"/>
              </a:ext>
            </a:extLst>
          </p:cNvPr>
          <p:cNvGrpSpPr/>
          <p:nvPr/>
        </p:nvGrpSpPr>
        <p:grpSpPr>
          <a:xfrm>
            <a:off x="1949308" y="4344632"/>
            <a:ext cx="927017" cy="799152"/>
            <a:chOff x="752352" y="4555894"/>
            <a:chExt cx="1051048" cy="90607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989BC85-8B17-A99F-144F-C22C887D8508}"/>
                </a:ext>
              </a:extLst>
            </p:cNvPr>
            <p:cNvGrpSpPr/>
            <p:nvPr/>
          </p:nvGrpSpPr>
          <p:grpSpPr>
            <a:xfrm rot="5400000">
              <a:off x="824838" y="4483408"/>
              <a:ext cx="906076" cy="1051048"/>
              <a:chOff x="4577918" y="2713243"/>
              <a:chExt cx="1109706" cy="1287258"/>
            </a:xfrm>
          </p:grpSpPr>
          <p:sp>
            <p:nvSpPr>
              <p:cNvPr id="50" name="육각형 69">
                <a:extLst>
                  <a:ext uri="{FF2B5EF4-FFF2-40B4-BE49-F238E27FC236}">
                    <a16:creationId xmlns:a16="http://schemas.microsoft.com/office/drawing/2014/main" id="{AA99EF4B-0093-7EA3-CF53-0BEC37D3D084}"/>
                  </a:ext>
                </a:extLst>
              </p:cNvPr>
              <p:cNvSpPr/>
              <p:nvPr/>
            </p:nvSpPr>
            <p:spPr>
              <a:xfrm rot="5400000">
                <a:off x="4489142" y="2802019"/>
                <a:ext cx="1287258" cy="1109706"/>
              </a:xfrm>
              <a:prstGeom prst="hexagon">
                <a:avLst/>
              </a:prstGeom>
              <a:gradFill>
                <a:gsLst>
                  <a:gs pos="3000">
                    <a:srgbClr val="002D76"/>
                  </a:gs>
                  <a:gs pos="100000">
                    <a:srgbClr val="1C5CC6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1" name="육각형 70">
                <a:extLst>
                  <a:ext uri="{FF2B5EF4-FFF2-40B4-BE49-F238E27FC236}">
                    <a16:creationId xmlns:a16="http://schemas.microsoft.com/office/drawing/2014/main" id="{66E04EB3-5452-02CC-AE16-A38DFD36CFF2}"/>
                  </a:ext>
                </a:extLst>
              </p:cNvPr>
              <p:cNvSpPr/>
              <p:nvPr/>
            </p:nvSpPr>
            <p:spPr>
              <a:xfrm rot="5400000">
                <a:off x="4591288" y="2890077"/>
                <a:ext cx="1082968" cy="93359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88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B9D09-3BE1-FECD-EA51-CB2CEA369E5C}"/>
                </a:ext>
              </a:extLst>
            </p:cNvPr>
            <p:cNvSpPr txBox="1"/>
            <p:nvPr/>
          </p:nvSpPr>
          <p:spPr>
            <a:xfrm>
              <a:off x="976177" y="4824239"/>
              <a:ext cx="603403" cy="36938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 algn="ctr">
                <a:buNone/>
              </a:pPr>
              <a:r>
                <a:rPr lang="ko-KR" altLang="en-US" sz="141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sz="2117" b="1" dirty="0"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r>
                <a:rPr lang="ko-KR" altLang="en-US" sz="141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장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B2D5C1-58C5-7C0A-705F-FE56E7C56E2E}"/>
              </a:ext>
            </a:extLst>
          </p:cNvPr>
          <p:cNvGrpSpPr/>
          <p:nvPr/>
        </p:nvGrpSpPr>
        <p:grpSpPr>
          <a:xfrm>
            <a:off x="1904612" y="727108"/>
            <a:ext cx="6541278" cy="651589"/>
            <a:chOff x="701675" y="795816"/>
            <a:chExt cx="7416477" cy="73876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6BC57C-3963-440A-9F62-FAEEAC87CAB1}"/>
                </a:ext>
              </a:extLst>
            </p:cNvPr>
            <p:cNvSpPr txBox="1"/>
            <p:nvPr/>
          </p:nvSpPr>
          <p:spPr>
            <a:xfrm>
              <a:off x="5014250" y="894124"/>
              <a:ext cx="3103902" cy="184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058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경상남도 산업단지 플랫폼 개발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7CEDDC-CA37-767B-0A29-6972F1C49279}"/>
                </a:ext>
              </a:extLst>
            </p:cNvPr>
            <p:cNvSpPr txBox="1"/>
            <p:nvPr/>
          </p:nvSpPr>
          <p:spPr>
            <a:xfrm>
              <a:off x="701675" y="795816"/>
              <a:ext cx="3239693" cy="7387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76200" indent="-76200">
                <a:buSzPct val="90000"/>
                <a:buFont typeface="Wingdings" panose="05000000000000000000" pitchFamily="2" charset="2"/>
                <a:buChar char="§"/>
                <a:defRPr sz="10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4234" b="1" dirty="0"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3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4DB31DDA-F1CD-01AC-3729-CA8709A4CB67}"/>
              </a:ext>
            </a:extLst>
          </p:cNvPr>
          <p:cNvSpPr/>
          <p:nvPr/>
        </p:nvSpPr>
        <p:spPr>
          <a:xfrm>
            <a:off x="0" y="444791"/>
            <a:ext cx="12192000" cy="9921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lt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8151-DE90-D1A5-6CFB-23DA02707146}"/>
              </a:ext>
            </a:extLst>
          </p:cNvPr>
          <p:cNvSpPr txBox="1"/>
          <p:nvPr/>
        </p:nvSpPr>
        <p:spPr>
          <a:xfrm>
            <a:off x="278674" y="702325"/>
            <a:ext cx="4214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pic>
        <p:nvPicPr>
          <p:cNvPr id="5" name="그림 4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7F09579-598C-3D1E-E13B-8BE1DE403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b="47186"/>
          <a:stretch/>
        </p:blipFill>
        <p:spPr>
          <a:xfrm>
            <a:off x="3971105" y="1752631"/>
            <a:ext cx="7886701" cy="49404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CAC3-5060-5317-5886-1783AFFFE566}"/>
              </a:ext>
            </a:extLst>
          </p:cNvPr>
          <p:cNvSpPr/>
          <p:nvPr/>
        </p:nvSpPr>
        <p:spPr>
          <a:xfrm>
            <a:off x="4517896" y="2012313"/>
            <a:ext cx="6315075" cy="391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FA8953-1906-4C96-729C-382F36DBE178}"/>
              </a:ext>
            </a:extLst>
          </p:cNvPr>
          <p:cNvSpPr/>
          <p:nvPr/>
        </p:nvSpPr>
        <p:spPr>
          <a:xfrm>
            <a:off x="4534824" y="1986073"/>
            <a:ext cx="6293126" cy="4071054"/>
          </a:xfrm>
          <a:prstGeom prst="rect">
            <a:avLst/>
          </a:prstGeom>
          <a:gradFill>
            <a:gsLst>
              <a:gs pos="0">
                <a:srgbClr val="282C37">
                  <a:alpha val="0"/>
                </a:srgbClr>
              </a:gs>
              <a:gs pos="100000">
                <a:srgbClr val="282C37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사각형: 둥근 한쪽 모서리 27">
            <a:extLst>
              <a:ext uri="{FF2B5EF4-FFF2-40B4-BE49-F238E27FC236}">
                <a16:creationId xmlns:a16="http://schemas.microsoft.com/office/drawing/2014/main" id="{0F83D7BA-2D96-5E7B-7F49-C9803ED46FBB}"/>
              </a:ext>
            </a:extLst>
          </p:cNvPr>
          <p:cNvSpPr/>
          <p:nvPr/>
        </p:nvSpPr>
        <p:spPr>
          <a:xfrm>
            <a:off x="4653642" y="2108464"/>
            <a:ext cx="2561590" cy="3333994"/>
          </a:xfrm>
          <a:prstGeom prst="round1Rect">
            <a:avLst>
              <a:gd name="adj" fmla="val 7087"/>
            </a:avLst>
          </a:prstGeom>
          <a:gradFill flip="none" rotWithShape="1">
            <a:gsLst>
              <a:gs pos="0">
                <a:srgbClr val="047C92"/>
              </a:gs>
              <a:gs pos="100000">
                <a:srgbClr val="03475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061D6-EE28-D903-4EDB-00E3C5783661}"/>
              </a:ext>
            </a:extLst>
          </p:cNvPr>
          <p:cNvSpPr txBox="1"/>
          <p:nvPr/>
        </p:nvSpPr>
        <p:spPr>
          <a:xfrm>
            <a:off x="4798914" y="2165895"/>
            <a:ext cx="1876556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100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 </a:t>
            </a:r>
            <a:r>
              <a:rPr lang="ko-KR" altLang="en-US" sz="1400" b="1" dirty="0">
                <a:ln>
                  <a:noFill/>
                </a:ln>
                <a:solidFill>
                  <a:srgbClr val="66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내용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6F0124-6798-376D-C419-E6FE61E8C323}"/>
              </a:ext>
            </a:extLst>
          </p:cNvPr>
          <p:cNvGrpSpPr/>
          <p:nvPr/>
        </p:nvGrpSpPr>
        <p:grpSpPr>
          <a:xfrm>
            <a:off x="4743605" y="2536132"/>
            <a:ext cx="2386171" cy="841753"/>
            <a:chOff x="739855" y="3178825"/>
            <a:chExt cx="2386171" cy="841753"/>
          </a:xfrm>
        </p:grpSpPr>
        <p:sp>
          <p:nvSpPr>
            <p:cNvPr id="16" name="사각형: 둥근 모서리 330">
              <a:extLst>
                <a:ext uri="{FF2B5EF4-FFF2-40B4-BE49-F238E27FC236}">
                  <a16:creationId xmlns:a16="http://schemas.microsoft.com/office/drawing/2014/main" id="{4877D032-94E1-88F0-C88A-109F6A080AA6}"/>
                </a:ext>
              </a:extLst>
            </p:cNvPr>
            <p:cNvSpPr/>
            <p:nvPr/>
          </p:nvSpPr>
          <p:spPr>
            <a:xfrm>
              <a:off x="739855" y="3178825"/>
              <a:ext cx="2386171" cy="2021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BED19B-EE0E-E315-CCE9-9329FA22AD4E}"/>
                </a:ext>
              </a:extLst>
            </p:cNvPr>
            <p:cNvSpPr txBox="1"/>
            <p:nvPr/>
          </p:nvSpPr>
          <p:spPr>
            <a:xfrm>
              <a:off x="1133376" y="3215427"/>
              <a:ext cx="88485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정보 수집</a:t>
              </a:r>
              <a:endParaRPr lang="ko-KR" altLang="en-US" sz="600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292134-D8A4-DFEE-43BF-99737F0CE7BA}"/>
                </a:ext>
              </a:extLst>
            </p:cNvPr>
            <p:cNvSpPr txBox="1"/>
            <p:nvPr/>
          </p:nvSpPr>
          <p:spPr>
            <a:xfrm>
              <a:off x="871350" y="3212932"/>
              <a:ext cx="115737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19" name="직선 연결선 343">
              <a:extLst>
                <a:ext uri="{FF2B5EF4-FFF2-40B4-BE49-F238E27FC236}">
                  <a16:creationId xmlns:a16="http://schemas.microsoft.com/office/drawing/2014/main" id="{0FA2A12D-9C69-B26B-A377-119E06F9DB77}"/>
                </a:ext>
              </a:extLst>
            </p:cNvPr>
            <p:cNvCxnSpPr/>
            <p:nvPr/>
          </p:nvCxnSpPr>
          <p:spPr>
            <a:xfrm>
              <a:off x="1104448" y="3223368"/>
              <a:ext cx="0" cy="10810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344">
              <a:extLst>
                <a:ext uri="{FF2B5EF4-FFF2-40B4-BE49-F238E27FC236}">
                  <a16:creationId xmlns:a16="http://schemas.microsoft.com/office/drawing/2014/main" id="{EE33E9DE-2FC3-AB77-13BD-F0E2F74F59FE}"/>
                </a:ext>
              </a:extLst>
            </p:cNvPr>
            <p:cNvSpPr/>
            <p:nvPr/>
          </p:nvSpPr>
          <p:spPr>
            <a:xfrm>
              <a:off x="1021081" y="3408901"/>
              <a:ext cx="2104632" cy="611677"/>
            </a:xfrm>
            <a:prstGeom prst="roundRect">
              <a:avLst>
                <a:gd name="adj" fmla="val 49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AC2070-0900-5DA6-CABC-E252B5375C48}"/>
                </a:ext>
              </a:extLst>
            </p:cNvPr>
            <p:cNvSpPr txBox="1"/>
            <p:nvPr/>
          </p:nvSpPr>
          <p:spPr>
            <a:xfrm>
              <a:off x="1062411" y="3581991"/>
              <a:ext cx="2044411" cy="2846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NASA API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연계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정보 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화를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위한  데이터 정제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1AFA26-B44B-2A24-FF7F-EA080DE0D062}"/>
              </a:ext>
            </a:extLst>
          </p:cNvPr>
          <p:cNvGrpSpPr/>
          <p:nvPr/>
        </p:nvGrpSpPr>
        <p:grpSpPr>
          <a:xfrm>
            <a:off x="4743605" y="3455322"/>
            <a:ext cx="2386171" cy="812305"/>
            <a:chOff x="739855" y="4081894"/>
            <a:chExt cx="2386171" cy="812305"/>
          </a:xfrm>
        </p:grpSpPr>
        <p:sp>
          <p:nvSpPr>
            <p:cNvPr id="23" name="사각형: 둥근 모서리 347">
              <a:extLst>
                <a:ext uri="{FF2B5EF4-FFF2-40B4-BE49-F238E27FC236}">
                  <a16:creationId xmlns:a16="http://schemas.microsoft.com/office/drawing/2014/main" id="{1AF3EA16-42A9-6FB1-1B9F-84E22FF6A446}"/>
                </a:ext>
              </a:extLst>
            </p:cNvPr>
            <p:cNvSpPr/>
            <p:nvPr/>
          </p:nvSpPr>
          <p:spPr>
            <a:xfrm>
              <a:off x="739855" y="4081894"/>
              <a:ext cx="2386171" cy="20211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031ACD-3D2C-06C7-E42F-A7A21C1A0CCA}"/>
                </a:ext>
              </a:extLst>
            </p:cNvPr>
            <p:cNvSpPr txBox="1"/>
            <p:nvPr/>
          </p:nvSpPr>
          <p:spPr>
            <a:xfrm>
              <a:off x="1133376" y="4118496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C5CC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대시보드</a:t>
              </a:r>
              <a:endParaRPr lang="ko-KR" altLang="en-US" sz="600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1A3562-CA8E-C024-2F9C-CCCE393BE3F9}"/>
                </a:ext>
              </a:extLst>
            </p:cNvPr>
            <p:cNvSpPr txBox="1"/>
            <p:nvPr/>
          </p:nvSpPr>
          <p:spPr>
            <a:xfrm>
              <a:off x="860129" y="4116001"/>
              <a:ext cx="13817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26" name="직선 연결선 350">
              <a:extLst>
                <a:ext uri="{FF2B5EF4-FFF2-40B4-BE49-F238E27FC236}">
                  <a16:creationId xmlns:a16="http://schemas.microsoft.com/office/drawing/2014/main" id="{E952CD1F-D53A-770F-7FB9-99D0BAC56138}"/>
                </a:ext>
              </a:extLst>
            </p:cNvPr>
            <p:cNvCxnSpPr/>
            <p:nvPr/>
          </p:nvCxnSpPr>
          <p:spPr>
            <a:xfrm>
              <a:off x="1104448" y="4126437"/>
              <a:ext cx="0" cy="10810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351">
              <a:extLst>
                <a:ext uri="{FF2B5EF4-FFF2-40B4-BE49-F238E27FC236}">
                  <a16:creationId xmlns:a16="http://schemas.microsoft.com/office/drawing/2014/main" id="{4C298460-099E-0836-988C-582D24CEEE09}"/>
                </a:ext>
              </a:extLst>
            </p:cNvPr>
            <p:cNvSpPr/>
            <p:nvPr/>
          </p:nvSpPr>
          <p:spPr>
            <a:xfrm>
              <a:off x="1021081" y="4311970"/>
              <a:ext cx="2104632" cy="582229"/>
            </a:xfrm>
            <a:prstGeom prst="roundRect">
              <a:avLst>
                <a:gd name="adj" fmla="val 49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5201C4-27DF-B2DA-516C-517240F911CB}"/>
                </a:ext>
              </a:extLst>
            </p:cNvPr>
            <p:cNvSpPr txBox="1"/>
            <p:nvPr/>
          </p:nvSpPr>
          <p:spPr>
            <a:xfrm>
              <a:off x="1062412" y="4460930"/>
              <a:ext cx="2034514" cy="2846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수집</a:t>
              </a:r>
              <a:r>
                <a:rPr lang="en-US" altLang="ko-KR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추이 제공</a:t>
              </a:r>
              <a:endPara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52388" indent="-52388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ko-KR" altLang="en-US" sz="800" b="1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인공위성 목록 안내 기능 제공</a:t>
              </a:r>
            </a:p>
          </p:txBody>
        </p:sp>
      </p:grpSp>
      <p:sp>
        <p:nvSpPr>
          <p:cNvPr id="29" name="사각형: 둥근 모서리 354">
            <a:extLst>
              <a:ext uri="{FF2B5EF4-FFF2-40B4-BE49-F238E27FC236}">
                <a16:creationId xmlns:a16="http://schemas.microsoft.com/office/drawing/2014/main" id="{2C977250-5B03-3D98-2E7F-2FE264CE44EE}"/>
              </a:ext>
            </a:extLst>
          </p:cNvPr>
          <p:cNvSpPr/>
          <p:nvPr/>
        </p:nvSpPr>
        <p:spPr>
          <a:xfrm>
            <a:off x="4743605" y="4345064"/>
            <a:ext cx="2386171" cy="2021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" dist="254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1024DE-BCCB-8165-9508-9AB50D86DB9A}"/>
              </a:ext>
            </a:extLst>
          </p:cNvPr>
          <p:cNvSpPr txBox="1"/>
          <p:nvPr/>
        </p:nvSpPr>
        <p:spPr>
          <a:xfrm>
            <a:off x="5137126" y="4381666"/>
            <a:ext cx="98905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5C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데이터 관리</a:t>
            </a:r>
            <a:endParaRPr lang="ko-KR" altLang="en-US" sz="600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248374-309C-4D9D-2B85-D961CCE00DF1}"/>
              </a:ext>
            </a:extLst>
          </p:cNvPr>
          <p:cNvSpPr txBox="1"/>
          <p:nvPr/>
        </p:nvSpPr>
        <p:spPr>
          <a:xfrm>
            <a:off x="4863879" y="4379171"/>
            <a:ext cx="13817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9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2" name="직선 연결선 357">
            <a:extLst>
              <a:ext uri="{FF2B5EF4-FFF2-40B4-BE49-F238E27FC236}">
                <a16:creationId xmlns:a16="http://schemas.microsoft.com/office/drawing/2014/main" id="{58F4C2C6-0B5F-B832-66C8-87BF6DA5D3A3}"/>
              </a:ext>
            </a:extLst>
          </p:cNvPr>
          <p:cNvCxnSpPr/>
          <p:nvPr/>
        </p:nvCxnSpPr>
        <p:spPr>
          <a:xfrm>
            <a:off x="5108198" y="4389607"/>
            <a:ext cx="0" cy="1081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58">
            <a:extLst>
              <a:ext uri="{FF2B5EF4-FFF2-40B4-BE49-F238E27FC236}">
                <a16:creationId xmlns:a16="http://schemas.microsoft.com/office/drawing/2014/main" id="{733505C1-E27A-1D3F-A288-8956BD4AA65F}"/>
              </a:ext>
            </a:extLst>
          </p:cNvPr>
          <p:cNvSpPr/>
          <p:nvPr/>
        </p:nvSpPr>
        <p:spPr>
          <a:xfrm>
            <a:off x="5023899" y="4575140"/>
            <a:ext cx="2104632" cy="570003"/>
          </a:xfrm>
          <a:prstGeom prst="roundRect">
            <a:avLst>
              <a:gd name="adj" fmla="val 49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707B11-DADF-4B74-1BF4-BA9834393CF4}"/>
              </a:ext>
            </a:extLst>
          </p:cNvPr>
          <p:cNvSpPr txBox="1"/>
          <p:nvPr/>
        </p:nvSpPr>
        <p:spPr>
          <a:xfrm>
            <a:off x="5086600" y="4715870"/>
            <a:ext cx="2088121" cy="2846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52388" indent="-5238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수집된 인공위성 목록 제공</a:t>
            </a:r>
            <a:endParaRPr lang="en-US" altLang="ko-KR" sz="800" b="1" spc="-50" dirty="0">
              <a:ln>
                <a:solidFill>
                  <a:prstClr val="white">
                    <a:alpha val="0"/>
                  </a:prst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52388" indent="-5238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8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국내 관측 가능한 위성에 대한 분류</a:t>
            </a:r>
            <a:endParaRPr lang="en-US" altLang="ko-KR" sz="800" b="1" spc="-50" dirty="0">
              <a:ln>
                <a:solidFill>
                  <a:prstClr val="white">
                    <a:alpha val="0"/>
                  </a:prst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55FEE60-2678-F01F-4848-750748FED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13" y="4547181"/>
            <a:ext cx="1416181" cy="1204757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FC24A0C3-3DC9-ACB4-15F7-A485A286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291" y="3657439"/>
            <a:ext cx="1340651" cy="13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18">
            <a:extLst>
              <a:ext uri="{FF2B5EF4-FFF2-40B4-BE49-F238E27FC236}">
                <a16:creationId xmlns:a16="http://schemas.microsoft.com/office/drawing/2014/main" id="{17902077-B501-BBD4-DD44-D6F8B0192A46}"/>
              </a:ext>
            </a:extLst>
          </p:cNvPr>
          <p:cNvSpPr/>
          <p:nvPr/>
        </p:nvSpPr>
        <p:spPr>
          <a:xfrm>
            <a:off x="9455616" y="4983215"/>
            <a:ext cx="1260000" cy="213834"/>
          </a:xfrm>
          <a:prstGeom prst="roundRect">
            <a:avLst>
              <a:gd name="adj" fmla="val 50000"/>
            </a:avLst>
          </a:prstGeom>
          <a:solidFill>
            <a:srgbClr val="6597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0" rtlCol="0" anchor="ctr"/>
          <a:lstStyle/>
          <a:p>
            <a:pPr algn="ctr">
              <a:buClr>
                <a:prstClr val="white">
                  <a:lumMod val="50000"/>
                </a:prstClr>
              </a:buClr>
            </a:pPr>
            <a:r>
              <a:rPr lang="ko-KR" altLang="en-US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정보</a:t>
            </a:r>
            <a:r>
              <a:rPr lang="en-US" altLang="ko-KR" sz="1050" spc="-3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API</a:t>
            </a:r>
            <a:endParaRPr lang="ko-KR" altLang="en-US" sz="1050" spc="-3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원호 34">
            <a:extLst>
              <a:ext uri="{FF2B5EF4-FFF2-40B4-BE49-F238E27FC236}">
                <a16:creationId xmlns:a16="http://schemas.microsoft.com/office/drawing/2014/main" id="{558B50A3-BFB8-BC5C-630C-EC9A92C34460}"/>
              </a:ext>
            </a:extLst>
          </p:cNvPr>
          <p:cNvSpPr/>
          <p:nvPr/>
        </p:nvSpPr>
        <p:spPr bwMode="auto">
          <a:xfrm rot="16200000">
            <a:off x="9202030" y="3066901"/>
            <a:ext cx="705679" cy="1215126"/>
          </a:xfrm>
          <a:prstGeom prst="arc">
            <a:avLst>
              <a:gd name="adj1" fmla="val 21551114"/>
              <a:gd name="adj2" fmla="val 4627389"/>
            </a:avLst>
          </a:prstGeom>
          <a:ln w="25400">
            <a:gradFill>
              <a:gsLst>
                <a:gs pos="39000">
                  <a:schemeClr val="tx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원호 39">
            <a:extLst>
              <a:ext uri="{FF2B5EF4-FFF2-40B4-BE49-F238E27FC236}">
                <a16:creationId xmlns:a16="http://schemas.microsoft.com/office/drawing/2014/main" id="{6DCEC936-238A-B07A-EA9B-8785E0277EAC}"/>
              </a:ext>
            </a:extLst>
          </p:cNvPr>
          <p:cNvSpPr/>
          <p:nvPr/>
        </p:nvSpPr>
        <p:spPr bwMode="auto">
          <a:xfrm rot="2614720">
            <a:off x="9335603" y="4421990"/>
            <a:ext cx="705679" cy="1255928"/>
          </a:xfrm>
          <a:prstGeom prst="arc">
            <a:avLst>
              <a:gd name="adj1" fmla="val 21302062"/>
              <a:gd name="adj2" fmla="val 4507066"/>
            </a:avLst>
          </a:prstGeom>
          <a:ln w="25400">
            <a:gradFill>
              <a:gsLst>
                <a:gs pos="39000">
                  <a:schemeClr val="tx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C52C8EE-29EA-F41C-50A5-D2763972BD1D}"/>
              </a:ext>
            </a:extLst>
          </p:cNvPr>
          <p:cNvGrpSpPr/>
          <p:nvPr/>
        </p:nvGrpSpPr>
        <p:grpSpPr>
          <a:xfrm>
            <a:off x="7711575" y="3027097"/>
            <a:ext cx="1620000" cy="1092957"/>
            <a:chOff x="3553387" y="4018775"/>
            <a:chExt cx="1620000" cy="1092957"/>
          </a:xfrm>
        </p:grpSpPr>
        <p:sp>
          <p:nvSpPr>
            <p:cNvPr id="41" name="모서리가 둥근 직사각형 67">
              <a:extLst>
                <a:ext uri="{FF2B5EF4-FFF2-40B4-BE49-F238E27FC236}">
                  <a16:creationId xmlns:a16="http://schemas.microsoft.com/office/drawing/2014/main" id="{35DCC814-8CCA-081A-69EA-86662AE965C4}"/>
                </a:ext>
              </a:extLst>
            </p:cNvPr>
            <p:cNvSpPr/>
            <p:nvPr/>
          </p:nvSpPr>
          <p:spPr>
            <a:xfrm>
              <a:off x="3596265" y="4018775"/>
              <a:ext cx="1513408" cy="793079"/>
            </a:xfrm>
            <a:prstGeom prst="roundRect">
              <a:avLst/>
            </a:prstGeom>
            <a:solidFill>
              <a:srgbClr val="E6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사각형: 둥근 모서리 18">
              <a:extLst>
                <a:ext uri="{FF2B5EF4-FFF2-40B4-BE49-F238E27FC236}">
                  <a16:creationId xmlns:a16="http://schemas.microsoft.com/office/drawing/2014/main" id="{E57F1ED8-397D-D26E-1A97-991EE2D349F7}"/>
                </a:ext>
              </a:extLst>
            </p:cNvPr>
            <p:cNvSpPr/>
            <p:nvPr/>
          </p:nvSpPr>
          <p:spPr>
            <a:xfrm>
              <a:off x="3553387" y="4897898"/>
              <a:ext cx="1620000" cy="213834"/>
            </a:xfrm>
            <a:prstGeom prst="roundRect">
              <a:avLst>
                <a:gd name="adj" fmla="val 50000"/>
              </a:avLst>
            </a:prstGeom>
            <a:solidFill>
              <a:srgbClr val="6597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0" rtlCol="0" anchor="ctr"/>
            <a:lstStyle/>
            <a:p>
              <a:pPr algn="ctr">
                <a:buClr>
                  <a:prstClr val="white">
                    <a:lumMod val="50000"/>
                  </a:prstClr>
                </a:buClr>
              </a:pPr>
              <a:r>
                <a:rPr lang="ko-KR" altLang="en-US" sz="1050" spc="-3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수집 프로그램</a:t>
              </a:r>
            </a:p>
          </p:txBody>
        </p:sp>
        <p:pic>
          <p:nvPicPr>
            <p:cNvPr id="43" name="Picture 2" descr="Node.js 노드 개념 이해하기 자바스크립트 JavaScript 런타임 이벤트">
              <a:extLst>
                <a:ext uri="{FF2B5EF4-FFF2-40B4-BE49-F238E27FC236}">
                  <a16:creationId xmlns:a16="http://schemas.microsoft.com/office/drawing/2014/main" id="{BF29C02A-A7AE-A6D4-0BA8-DC5B8F0A1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00" y="4101130"/>
              <a:ext cx="1256738" cy="62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" descr="Power BI 서비스의 비즈니스 사용자 대시보드 - Power BI | Microsoft Learn">
            <a:extLst>
              <a:ext uri="{FF2B5EF4-FFF2-40B4-BE49-F238E27FC236}">
                <a16:creationId xmlns:a16="http://schemas.microsoft.com/office/drawing/2014/main" id="{DC2A7B44-F5AF-769C-D071-56798825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457" y="2099802"/>
            <a:ext cx="1325090" cy="10515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원호 34">
            <a:extLst>
              <a:ext uri="{FF2B5EF4-FFF2-40B4-BE49-F238E27FC236}">
                <a16:creationId xmlns:a16="http://schemas.microsoft.com/office/drawing/2014/main" id="{AB8A0D13-5EFE-E61B-86DC-B09C57A78F1F}"/>
              </a:ext>
            </a:extLst>
          </p:cNvPr>
          <p:cNvSpPr/>
          <p:nvPr/>
        </p:nvSpPr>
        <p:spPr bwMode="auto">
          <a:xfrm rot="5224098" flipH="1">
            <a:off x="8811878" y="2298402"/>
            <a:ext cx="705679" cy="1215126"/>
          </a:xfrm>
          <a:prstGeom prst="arc">
            <a:avLst>
              <a:gd name="adj1" fmla="val 21551114"/>
              <a:gd name="adj2" fmla="val 4627389"/>
            </a:avLst>
          </a:prstGeom>
          <a:ln w="25400">
            <a:gradFill>
              <a:gsLst>
                <a:gs pos="39000">
                  <a:schemeClr val="tx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oPub돋움체 Light" panose="000003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7856992-3D2D-6212-BFFF-3F606F141A59}"/>
              </a:ext>
            </a:extLst>
          </p:cNvPr>
          <p:cNvSpPr/>
          <p:nvPr/>
        </p:nvSpPr>
        <p:spPr>
          <a:xfrm flipH="1">
            <a:off x="276990" y="2210933"/>
            <a:ext cx="3934356" cy="1244389"/>
          </a:xfrm>
          <a:prstGeom prst="rect">
            <a:avLst/>
          </a:prstGeom>
          <a:gradFill flip="none" rotWithShape="1">
            <a:gsLst>
              <a:gs pos="0">
                <a:srgbClr val="002D76"/>
              </a:gs>
              <a:gs pos="100000">
                <a:srgbClr val="00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50681-0A0F-ED7E-5B95-2AB2D50F69A4}"/>
              </a:ext>
            </a:extLst>
          </p:cNvPr>
          <p:cNvSpPr txBox="1"/>
          <p:nvPr/>
        </p:nvSpPr>
        <p:spPr>
          <a:xfrm>
            <a:off x="652144" y="2446133"/>
            <a:ext cx="3559202" cy="80278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90679" rtl="0" eaLnBrk="1" fontAlgn="ctr" latinLnBrk="0" hangingPunct="1">
              <a:spcBef>
                <a:spcPts val="0"/>
              </a:spcBef>
              <a:spcAft>
                <a:spcPts val="20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200" b="1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미래를 준비하기 위한 데이터 수집 필요</a:t>
            </a:r>
            <a:endParaRPr lang="en-US" altLang="ko-KR" sz="1800" b="1" dirty="0">
              <a:ln>
                <a:noFill/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l" defTabSz="990679">
              <a:spcBef>
                <a:spcPts val="300"/>
              </a:spcBef>
              <a:defRPr/>
            </a:pPr>
            <a:r>
              <a:rPr lang="ko-KR" altLang="en-US" sz="1800" b="1" dirty="0">
                <a:ln>
                  <a:noFill/>
                </a:ln>
                <a:solidFill>
                  <a:srgbClr val="FFFFC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인공위성의 기하급수적 증가로 인한 데이터 추적 관리 필요성 인식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391B9E-BE42-AD99-4DC1-845290428CF7}"/>
              </a:ext>
            </a:extLst>
          </p:cNvPr>
          <p:cNvSpPr txBox="1"/>
          <p:nvPr/>
        </p:nvSpPr>
        <p:spPr>
          <a:xfrm>
            <a:off x="507004" y="1904133"/>
            <a:ext cx="125194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1" lang="ko-KR" altLang="en-US" sz="1400" b="1" u="none" strike="noStrike" kern="1200" cap="none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과제의</a:t>
            </a:r>
            <a:r>
              <a:rPr kumimoji="1" lang="ko-KR" altLang="en-US" sz="1800" b="1" u="none" strike="noStrike" kern="1200" cap="none" normalizeH="0" noProof="0" dirty="0">
                <a:ln>
                  <a:noFill/>
                </a:ln>
                <a:solidFill>
                  <a:srgbClr val="154796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필요성</a:t>
            </a:r>
            <a:endParaRPr kumimoji="1" lang="ko-KR" altLang="en-US" sz="1400" b="1" u="none" strike="noStrike" kern="1200" cap="none" normalizeH="0" noProof="0" dirty="0">
              <a:ln>
                <a:noFill/>
              </a:ln>
              <a:solidFill>
                <a:srgbClr val="154796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F858DB7-AB08-F21B-D48F-4804B18C1933}"/>
              </a:ext>
            </a:extLst>
          </p:cNvPr>
          <p:cNvCxnSpPr>
            <a:cxnSpLocks/>
          </p:cNvCxnSpPr>
          <p:nvPr/>
        </p:nvCxnSpPr>
        <p:spPr>
          <a:xfrm>
            <a:off x="1781826" y="2099782"/>
            <a:ext cx="2429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A06257D-C101-82F0-8EC3-48795BE62EDA}"/>
              </a:ext>
            </a:extLst>
          </p:cNvPr>
          <p:cNvSpPr/>
          <p:nvPr/>
        </p:nvSpPr>
        <p:spPr>
          <a:xfrm flipH="1">
            <a:off x="274806" y="4029658"/>
            <a:ext cx="3934356" cy="1244389"/>
          </a:xfrm>
          <a:prstGeom prst="rect">
            <a:avLst/>
          </a:prstGeom>
          <a:gradFill flip="none" rotWithShape="1">
            <a:gsLst>
              <a:gs pos="0">
                <a:srgbClr val="002D76"/>
              </a:gs>
              <a:gs pos="100000">
                <a:srgbClr val="00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0AA0C2-D812-08E7-406D-677CC1F4BAD9}"/>
              </a:ext>
            </a:extLst>
          </p:cNvPr>
          <p:cNvSpPr txBox="1"/>
          <p:nvPr/>
        </p:nvSpPr>
        <p:spPr>
          <a:xfrm>
            <a:off x="649960" y="4245622"/>
            <a:ext cx="3559202" cy="8412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90679" rtl="0" eaLnBrk="1" fontAlgn="ctr" latinLnBrk="0" hangingPunct="1">
              <a:spcBef>
                <a:spcPts val="0"/>
              </a:spcBef>
              <a:spcAft>
                <a:spcPts val="20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인공위성 </a:t>
            </a:r>
            <a:r>
              <a:rPr lang="ko-KR" altLang="en-US" sz="1200" b="1" dirty="0">
                <a:ln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관리를 위한</a:t>
            </a:r>
            <a:endParaRPr lang="en-US" altLang="ko-KR" sz="1800" b="1" dirty="0">
              <a:ln>
                <a:noFill/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90679" rtl="0" eaLnBrk="1" fontAlgn="ctr" latinLnBrk="0" hangingPunct="1">
              <a:spcBef>
                <a:spcPts val="300"/>
              </a:spcBef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1" lang="en-US" altLang="ko-KR" sz="1800" b="1" u="none" strike="noStrike" kern="1200" cap="none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NAPA API</a:t>
            </a:r>
            <a:r>
              <a:rPr kumimoji="1" lang="ko-KR" altLang="en-US" sz="1800" b="1" u="none" strike="noStrike" kern="1200" cap="none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인공위성 정보 수집 및</a:t>
            </a:r>
            <a:endParaRPr kumimoji="1" lang="en-US" altLang="ko-KR" sz="1800" b="1" u="none" strike="noStrike" kern="1200" cap="none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90679" rtl="0" eaLnBrk="1" fontAlgn="ctr" latinLnBrk="0" hangingPunct="1">
              <a:spcBef>
                <a:spcPts val="300"/>
              </a:spcBef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lang="ko-KR" altLang="en-US" sz="1800" b="1" dirty="0">
                <a:ln>
                  <a:noFill/>
                </a:ln>
                <a:solidFill>
                  <a:srgbClr val="FFFFC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관리 시스템 구축</a:t>
            </a:r>
            <a:endParaRPr kumimoji="1" lang="ko-KR" altLang="en-US" sz="1800" b="1" u="none" strike="noStrike" kern="1200" cap="none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54A4AF-0052-4C96-9AF6-5DE7FF6E8683}"/>
              </a:ext>
            </a:extLst>
          </p:cNvPr>
          <p:cNvSpPr txBox="1"/>
          <p:nvPr/>
        </p:nvSpPr>
        <p:spPr>
          <a:xfrm>
            <a:off x="591382" y="3722858"/>
            <a:ext cx="107882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fontAlgn="ctr" latinLnBrk="0">
              <a:buClr>
                <a:srgbClr val="808080"/>
              </a:buClr>
              <a:defRPr kumimoji="1" sz="1020" spc="0" baseline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ollehche_v2" pitchFamily="18" charset="-127"/>
              </a:defRPr>
            </a:lvl1pPr>
            <a:lvl2pPr marL="742950" indent="-28575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aseline="-25000"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aseline="-25000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90679" rtl="0" eaLnBrk="1" fontAlgn="ctr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1" lang="ko-KR" altLang="en-US" sz="1400" b="1" u="none" strike="noStrike" kern="1200" cap="none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과제의 </a:t>
            </a:r>
            <a:r>
              <a:rPr kumimoji="1" lang="ko-KR" altLang="en-US" sz="1800" b="1" u="none" strike="noStrike" kern="1200" cap="none" normalizeH="0" noProof="0" dirty="0">
                <a:ln>
                  <a:noFill/>
                </a:ln>
                <a:solidFill>
                  <a:srgbClr val="154796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목적 </a:t>
            </a:r>
            <a:endParaRPr kumimoji="1" lang="ko-KR" altLang="en-US" sz="1400" b="1" u="none" strike="noStrike" kern="1200" cap="none" normalizeH="0" noProof="0" dirty="0">
              <a:ln>
                <a:noFill/>
              </a:ln>
              <a:solidFill>
                <a:srgbClr val="154796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95651F1-BCEE-7220-E33B-A81611AEA381}"/>
              </a:ext>
            </a:extLst>
          </p:cNvPr>
          <p:cNvCxnSpPr>
            <a:cxnSpLocks/>
          </p:cNvCxnSpPr>
          <p:nvPr/>
        </p:nvCxnSpPr>
        <p:spPr>
          <a:xfrm>
            <a:off x="1779642" y="3918507"/>
            <a:ext cx="2429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83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4DB31DDA-F1CD-01AC-3729-CA8709A4CB67}"/>
              </a:ext>
            </a:extLst>
          </p:cNvPr>
          <p:cNvSpPr/>
          <p:nvPr/>
        </p:nvSpPr>
        <p:spPr>
          <a:xfrm>
            <a:off x="0" y="444791"/>
            <a:ext cx="12192000" cy="9921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lt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8151-DE90-D1A5-6CFB-23DA02707146}"/>
              </a:ext>
            </a:extLst>
          </p:cNvPr>
          <p:cNvSpPr txBox="1"/>
          <p:nvPr/>
        </p:nvSpPr>
        <p:spPr>
          <a:xfrm>
            <a:off x="278674" y="702325"/>
            <a:ext cx="4214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상황 </a:t>
            </a:r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완료된 작업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8A70BA7-36B1-0369-0395-D0A867F88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1480"/>
              </p:ext>
            </p:extLst>
          </p:nvPr>
        </p:nvGraphicFramePr>
        <p:xfrm>
          <a:off x="269814" y="1694448"/>
          <a:ext cx="11238564" cy="463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411">
                  <a:extLst>
                    <a:ext uri="{9D8B030D-6E8A-4147-A177-3AD203B41FA5}">
                      <a16:colId xmlns:a16="http://schemas.microsoft.com/office/drawing/2014/main" val="900428304"/>
                    </a:ext>
                  </a:extLst>
                </a:gridCol>
                <a:gridCol w="4221184">
                  <a:extLst>
                    <a:ext uri="{9D8B030D-6E8A-4147-A177-3AD203B41FA5}">
                      <a16:colId xmlns:a16="http://schemas.microsoft.com/office/drawing/2014/main" val="1120692872"/>
                    </a:ext>
                  </a:extLst>
                </a:gridCol>
                <a:gridCol w="3581969">
                  <a:extLst>
                    <a:ext uri="{9D8B030D-6E8A-4147-A177-3AD203B41FA5}">
                      <a16:colId xmlns:a16="http://schemas.microsoft.com/office/drawing/2014/main" val="4193785467"/>
                    </a:ext>
                  </a:extLst>
                </a:gridCol>
              </a:tblGrid>
              <a:tr h="46393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1853B4"/>
                          </a:solidFill>
                        </a:ln>
                        <a:solidFill>
                          <a:srgbClr val="123E84"/>
                        </a:solidFill>
                        <a:ea typeface="G마켓 산스 TTF Bold" panose="0200000000000000000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1853B4"/>
                          </a:solidFill>
                        </a:ln>
                        <a:solidFill>
                          <a:srgbClr val="123E84"/>
                        </a:solidFill>
                        <a:ea typeface="G마켓 산스 TTF Bold" panose="020000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1853B4"/>
                          </a:solidFill>
                        </a:ln>
                        <a:solidFill>
                          <a:srgbClr val="123E84"/>
                        </a:solidFill>
                        <a:ea typeface="G마켓 산스 TTF Bold" panose="020000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418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1E105A-7497-135D-782D-C7B2D41EEF19}"/>
              </a:ext>
            </a:extLst>
          </p:cNvPr>
          <p:cNvSpPr txBox="1"/>
          <p:nvPr/>
        </p:nvSpPr>
        <p:spPr>
          <a:xfrm>
            <a:off x="8112186" y="1952838"/>
            <a:ext cx="38100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템플릿 적용</a:t>
            </a: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, 3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개 페이지 구현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lvl="1">
              <a:lnSpc>
                <a:spcPct val="200000"/>
              </a:lnSpc>
            </a:pPr>
            <a:r>
              <a:rPr lang="en-US" altLang="ko-KR" sz="1050" dirty="0">
                <a:latin typeface="HY견고딕" panose="02030600000101010101" pitchFamily="18" charset="-127"/>
                <a:ea typeface="G마켓 산스 TTF Bold" panose="02000000000000000000"/>
                <a:hlinkClick r:id="rId2"/>
              </a:rPr>
              <a:t>https://github.com/BootstrapDash/StarAdmin-Free-Bootstrap-Admin-Template</a:t>
            </a:r>
            <a:endParaRPr lang="en-US" altLang="ko-KR" sz="105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샘플 데이터 반영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B7E15-5B7C-998F-805D-2CAD68A90A22}"/>
              </a:ext>
            </a:extLst>
          </p:cNvPr>
          <p:cNvSpPr txBox="1"/>
          <p:nvPr/>
        </p:nvSpPr>
        <p:spPr>
          <a:xfrm>
            <a:off x="3814930" y="1952838"/>
            <a:ext cx="3916381" cy="369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데이터 </a:t>
            </a: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DB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화 프로그램 구현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- NASA API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와 </a:t>
            </a: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DB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 연동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2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시간 주기로 </a:t>
            </a: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DB 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갱신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lvl="1">
              <a:lnSpc>
                <a:spcPct val="200000"/>
              </a:lnSpc>
            </a:pP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서버 구축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      - </a:t>
            </a:r>
            <a:r>
              <a:rPr lang="ko-KR" altLang="en-US" sz="2000" b="0" i="0" dirty="0">
                <a:effectLst/>
                <a:latin typeface="Söhne"/>
                <a:ea typeface="G마켓 산스 TTF Bold" panose="02000000000000000000"/>
              </a:rPr>
              <a:t>프론트로 데이터를 전달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F96D5-14E7-E09A-A246-AE6025D9565E}"/>
              </a:ext>
            </a:extLst>
          </p:cNvPr>
          <p:cNvSpPr txBox="1"/>
          <p:nvPr/>
        </p:nvSpPr>
        <p:spPr>
          <a:xfrm>
            <a:off x="650691" y="1952838"/>
            <a:ext cx="3810000" cy="244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화면설계서 작성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견고딕" panose="02030600000101010101" pitchFamily="18" charset="-127"/>
                <a:ea typeface="G마켓 산스 TTF Bold" panose="02000000000000000000"/>
              </a:rPr>
              <a:t>TLE </a:t>
            </a:r>
            <a:r>
              <a:rPr lang="ko-KR" altLang="en-US" sz="2000" dirty="0">
                <a:latin typeface="HY견고딕" panose="02030600000101010101" pitchFamily="18" charset="-127"/>
                <a:ea typeface="G마켓 산스 TTF Bold" panose="02000000000000000000"/>
              </a:rPr>
              <a:t>데이터 분석</a:t>
            </a: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HY견고딕" panose="02030600000101010101" pitchFamily="18" charset="-127"/>
              <a:ea typeface="G마켓 산스 TTF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4016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4DB31DDA-F1CD-01AC-3729-CA8709A4CB67}"/>
              </a:ext>
            </a:extLst>
          </p:cNvPr>
          <p:cNvSpPr/>
          <p:nvPr/>
        </p:nvSpPr>
        <p:spPr>
          <a:xfrm>
            <a:off x="0" y="444791"/>
            <a:ext cx="12192000" cy="9921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lt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8151-DE90-D1A5-6CFB-23DA02707146}"/>
              </a:ext>
            </a:extLst>
          </p:cNvPr>
          <p:cNvSpPr txBox="1"/>
          <p:nvPr/>
        </p:nvSpPr>
        <p:spPr>
          <a:xfrm>
            <a:off x="278674" y="702325"/>
            <a:ext cx="4214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상황 </a:t>
            </a:r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  <p:pic>
        <p:nvPicPr>
          <p:cNvPr id="3" name="온라인 미디어 2" title="Team_ED_중간발표_시연영상">
            <a:hlinkClick r:id="" action="ppaction://media"/>
            <a:extLst>
              <a:ext uri="{FF2B5EF4-FFF2-40B4-BE49-F238E27FC236}">
                <a16:creationId xmlns:a16="http://schemas.microsoft.com/office/drawing/2014/main" id="{DBE25591-5DFE-E1F5-AE12-940EAD586D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7571" y="1823175"/>
            <a:ext cx="8236857" cy="46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88">
            <a:extLst>
              <a:ext uri="{FF2B5EF4-FFF2-40B4-BE49-F238E27FC236}">
                <a16:creationId xmlns:a16="http://schemas.microsoft.com/office/drawing/2014/main" id="{4DB31DDA-F1CD-01AC-3729-CA8709A4CB67}"/>
              </a:ext>
            </a:extLst>
          </p:cNvPr>
          <p:cNvSpPr/>
          <p:nvPr/>
        </p:nvSpPr>
        <p:spPr>
          <a:xfrm>
            <a:off x="0" y="444791"/>
            <a:ext cx="12192000" cy="9921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lt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8151-DE90-D1A5-6CFB-23DA02707146}"/>
              </a:ext>
            </a:extLst>
          </p:cNvPr>
          <p:cNvSpPr txBox="1"/>
          <p:nvPr/>
        </p:nvSpPr>
        <p:spPr>
          <a:xfrm>
            <a:off x="278674" y="702325"/>
            <a:ext cx="4214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상황 </a:t>
            </a:r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에러사항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F0B444EE-A797-A5D5-7ACD-AAFD47B41CD5}"/>
              </a:ext>
            </a:extLst>
          </p:cNvPr>
          <p:cNvSpPr/>
          <p:nvPr/>
        </p:nvSpPr>
        <p:spPr>
          <a:xfrm>
            <a:off x="780048" y="2162056"/>
            <a:ext cx="5143500" cy="4026897"/>
          </a:xfrm>
          <a:prstGeom prst="bracketPair">
            <a:avLst/>
          </a:prstGeom>
          <a:ln w="19050">
            <a:solidFill>
              <a:srgbClr val="123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1926C-FDC7-3C53-71E1-0DD0F8DF4785}"/>
              </a:ext>
            </a:extLst>
          </p:cNvPr>
          <p:cNvSpPr txBox="1"/>
          <p:nvPr/>
        </p:nvSpPr>
        <p:spPr>
          <a:xfrm>
            <a:off x="1652713" y="3230962"/>
            <a:ext cx="3405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Bold" panose="02000000000000000000"/>
                <a:ea typeface="G마켓 산스 TTF Bold" panose="02000000000000000000"/>
              </a:rPr>
              <a:t>TLE </a:t>
            </a:r>
            <a:r>
              <a:rPr lang="ko-KR" altLang="en-US" dirty="0">
                <a:latin typeface="G마켓 산스 TTF Bold" panose="02000000000000000000"/>
                <a:ea typeface="G마켓 산스 TTF Bold" panose="02000000000000000000"/>
              </a:rPr>
              <a:t>데이터에 위성 분류가 없음</a:t>
            </a:r>
            <a:endParaRPr lang="en-US" altLang="ko-KR" dirty="0">
              <a:latin typeface="G마켓 산스 TTF Bold" panose="02000000000000000000"/>
              <a:ea typeface="G마켓 산스 TTF Bold" panose="02000000000000000000"/>
            </a:endParaRPr>
          </a:p>
          <a:p>
            <a:pPr algn="ctr"/>
            <a:r>
              <a:rPr lang="en-US" altLang="ko-KR" dirty="0">
                <a:latin typeface="G마켓 산스 TTF Bold" panose="02000000000000000000"/>
                <a:ea typeface="G마켓 산스 TTF Bold" panose="02000000000000000000"/>
              </a:rPr>
              <a:t>(U:</a:t>
            </a:r>
            <a:r>
              <a:rPr lang="ko-KR" altLang="en-US" dirty="0">
                <a:latin typeface="G마켓 산스 TTF Bold" panose="02000000000000000000"/>
                <a:ea typeface="G마켓 산스 TTF Bold" panose="02000000000000000000"/>
              </a:rPr>
              <a:t>미분류</a:t>
            </a:r>
            <a:r>
              <a:rPr lang="en-US" altLang="ko-KR" dirty="0">
                <a:latin typeface="G마켓 산스 TTF Bold" panose="02000000000000000000"/>
                <a:ea typeface="G마켓 산스 TTF Bold" panose="02000000000000000000"/>
              </a:rPr>
              <a:t>, C:</a:t>
            </a:r>
            <a:r>
              <a:rPr lang="ko-KR" altLang="en-US" dirty="0">
                <a:latin typeface="G마켓 산스 TTF Bold" panose="02000000000000000000"/>
                <a:ea typeface="G마켓 산스 TTF Bold" panose="02000000000000000000"/>
              </a:rPr>
              <a:t>분류</a:t>
            </a:r>
            <a:r>
              <a:rPr lang="en-US" altLang="ko-KR" dirty="0">
                <a:latin typeface="G마켓 산스 TTF Bold" panose="02000000000000000000"/>
                <a:ea typeface="G마켓 산스 TTF Bold" panose="02000000000000000000"/>
              </a:rPr>
              <a:t>, U</a:t>
            </a:r>
            <a:r>
              <a:rPr lang="ko-KR" altLang="en-US" dirty="0">
                <a:latin typeface="G마켓 산스 TTF Bold" panose="02000000000000000000"/>
                <a:ea typeface="G마켓 산스 TTF Bold" panose="02000000000000000000"/>
              </a:rPr>
              <a:t>가 압도적</a:t>
            </a:r>
            <a:r>
              <a:rPr lang="en-US" altLang="ko-KR" dirty="0">
                <a:latin typeface="G마켓 산스 TTF Bold" panose="02000000000000000000"/>
                <a:ea typeface="G마켓 산스 TTF Bold" panose="02000000000000000000"/>
              </a:rPr>
              <a:t>) </a:t>
            </a:r>
          </a:p>
          <a:p>
            <a:pPr algn="ctr"/>
            <a:endParaRPr lang="en-US" altLang="ko-KR" dirty="0">
              <a:solidFill>
                <a:srgbClr val="123E84"/>
              </a:solidFill>
              <a:latin typeface="G마켓 산스 TTF Bold" panose="02000000000000000000"/>
              <a:ea typeface="G마켓 산스 TTF Bold" panose="02000000000000000000"/>
            </a:endParaRPr>
          </a:p>
          <a:p>
            <a:pPr algn="ctr"/>
            <a:endParaRPr lang="ko-KR" altLang="en-US" dirty="0">
              <a:solidFill>
                <a:srgbClr val="123E84"/>
              </a:solidFill>
              <a:latin typeface="G마켓 산스 TTF Bold" panose="02000000000000000000"/>
              <a:ea typeface="G마켓 산스 TTF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2E59E-A4CE-E1E6-E5CD-87D86D09A6DF}"/>
              </a:ext>
            </a:extLst>
          </p:cNvPr>
          <p:cNvSpPr txBox="1"/>
          <p:nvPr/>
        </p:nvSpPr>
        <p:spPr>
          <a:xfrm>
            <a:off x="6828815" y="3230962"/>
            <a:ext cx="4055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G마켓 산스 TTF Bold" panose="02000000000000000000"/>
                <a:ea typeface="G마켓 산스 TTF Bold" panose="02000000000000000000"/>
              </a:rPr>
              <a:t>페이징</a:t>
            </a:r>
            <a:r>
              <a:rPr lang="ko-KR" altLang="en-US" dirty="0">
                <a:latin typeface="G마켓 산스 TTF Bold" panose="02000000000000000000"/>
                <a:ea typeface="G마켓 산스 TTF Bold" panose="02000000000000000000"/>
              </a:rPr>
              <a:t> 없이 데이터를 </a:t>
            </a:r>
            <a:endParaRPr lang="en-US" altLang="ko-KR" dirty="0">
              <a:latin typeface="G마켓 산스 TTF Bold" panose="02000000000000000000"/>
              <a:ea typeface="G마켓 산스 TTF Bold" panose="02000000000000000000"/>
            </a:endParaRPr>
          </a:p>
          <a:p>
            <a:pPr algn="ctr"/>
            <a:r>
              <a:rPr lang="ko-KR" altLang="en-US" dirty="0">
                <a:latin typeface="G마켓 산스 TTF Bold" panose="02000000000000000000"/>
                <a:ea typeface="G마켓 산스 TTF Bold" panose="02000000000000000000"/>
              </a:rPr>
              <a:t>한번에 받아오니 페이지 로딩이 안됨 </a:t>
            </a:r>
            <a:endParaRPr lang="en-US" altLang="ko-KR" dirty="0">
              <a:latin typeface="G마켓 산스 TTF Bold" panose="02000000000000000000"/>
              <a:ea typeface="G마켓 산스 TTF Bold" panose="02000000000000000000"/>
            </a:endParaRPr>
          </a:p>
          <a:p>
            <a:pPr algn="ctr"/>
            <a:endParaRPr lang="en-US" altLang="ko-KR" dirty="0">
              <a:solidFill>
                <a:srgbClr val="123E84"/>
              </a:solidFill>
              <a:latin typeface="G마켓 산스 TTF Bold" panose="02000000000000000000"/>
              <a:ea typeface="G마켓 산스 TTF Bold" panose="02000000000000000000"/>
            </a:endParaRPr>
          </a:p>
          <a:p>
            <a:pPr algn="ctr"/>
            <a:endParaRPr lang="ko-KR" altLang="en-US" dirty="0">
              <a:solidFill>
                <a:srgbClr val="123E84"/>
              </a:solidFill>
              <a:latin typeface="G마켓 산스 TTF Bold"/>
              <a:ea typeface="HY견고딕" panose="02030600000101010101" pitchFamily="18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180CE93-D83A-5F88-AC0B-D0FBEAFD1F9B}"/>
              </a:ext>
            </a:extLst>
          </p:cNvPr>
          <p:cNvSpPr/>
          <p:nvPr/>
        </p:nvSpPr>
        <p:spPr>
          <a:xfrm>
            <a:off x="6268452" y="2162056"/>
            <a:ext cx="5143500" cy="4026897"/>
          </a:xfrm>
          <a:prstGeom prst="bracketPair">
            <a:avLst/>
          </a:prstGeom>
          <a:ln w="19050">
            <a:solidFill>
              <a:srgbClr val="123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544F6-1C00-153A-B0A3-AE3E6D846BB9}"/>
              </a:ext>
            </a:extLst>
          </p:cNvPr>
          <p:cNvSpPr txBox="1"/>
          <p:nvPr/>
        </p:nvSpPr>
        <p:spPr>
          <a:xfrm>
            <a:off x="983201" y="4418436"/>
            <a:ext cx="4737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⇒ </a:t>
            </a:r>
            <a:r>
              <a:rPr lang="ko-KR" altLang="en-US" sz="2000" b="1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계획했던 </a:t>
            </a:r>
            <a:r>
              <a:rPr lang="ko-KR" altLang="en-US" sz="2000" b="1" dirty="0" err="1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분류별</a:t>
            </a:r>
            <a:r>
              <a:rPr lang="ko-KR" altLang="en-US" sz="2000" b="1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차트 </a:t>
            </a:r>
            <a:r>
              <a:rPr lang="ko-KR" altLang="en-US" sz="2000" b="1" dirty="0" err="1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미구현</a:t>
            </a:r>
            <a:endParaRPr lang="ko-KR" altLang="en-US" sz="2000" b="1" dirty="0">
              <a:solidFill>
                <a:srgbClr val="123E8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70E53-9149-A3AF-A9B6-7DA8E2162F2C}"/>
              </a:ext>
            </a:extLst>
          </p:cNvPr>
          <p:cNvSpPr txBox="1"/>
          <p:nvPr/>
        </p:nvSpPr>
        <p:spPr>
          <a:xfrm>
            <a:off x="7174263" y="4431291"/>
            <a:ext cx="3365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⇒ 임시로 샘플 데이터 사용</a:t>
            </a:r>
          </a:p>
          <a:p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7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5EB7D-E2D2-5174-2780-23D28DDC7AF0}"/>
              </a:ext>
            </a:extLst>
          </p:cNvPr>
          <p:cNvSpPr txBox="1"/>
          <p:nvPr/>
        </p:nvSpPr>
        <p:spPr>
          <a:xfrm>
            <a:off x="1745295" y="226283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sz="2400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(Functionality)</a:t>
            </a:r>
            <a:endParaRPr lang="ko-KR" altLang="en-US" sz="2400" dirty="0">
              <a:solidFill>
                <a:srgbClr val="123E8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CBF944-5550-B34C-AE13-454D3CAC370E}"/>
              </a:ext>
            </a:extLst>
          </p:cNvPr>
          <p:cNvSpPr/>
          <p:nvPr/>
        </p:nvSpPr>
        <p:spPr>
          <a:xfrm>
            <a:off x="978077" y="1966586"/>
            <a:ext cx="4822520" cy="4183693"/>
          </a:xfrm>
          <a:prstGeom prst="roundRect">
            <a:avLst/>
          </a:prstGeom>
          <a:noFill/>
          <a:ln w="19050">
            <a:solidFill>
              <a:srgbClr val="002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D76"/>
                </a:solidFill>
              </a:ln>
              <a:noFill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6DA028-0939-4034-6460-DDC9C3E8B5BA}"/>
              </a:ext>
            </a:extLst>
          </p:cNvPr>
          <p:cNvSpPr/>
          <p:nvPr/>
        </p:nvSpPr>
        <p:spPr>
          <a:xfrm>
            <a:off x="6391404" y="1966586"/>
            <a:ext cx="4822520" cy="4183693"/>
          </a:xfrm>
          <a:prstGeom prst="roundRect">
            <a:avLst/>
          </a:prstGeom>
          <a:noFill/>
          <a:ln w="19050">
            <a:solidFill>
              <a:srgbClr val="002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D76"/>
                </a:solidFill>
              </a:ln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54A2-8644-2A72-0B8E-CCA4D7B8AB4A}"/>
              </a:ext>
            </a:extLst>
          </p:cNvPr>
          <p:cNvSpPr txBox="1"/>
          <p:nvPr/>
        </p:nvSpPr>
        <p:spPr>
          <a:xfrm>
            <a:off x="7267627" y="2262970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디자인</a:t>
            </a:r>
            <a:r>
              <a:rPr lang="en-US" altLang="ko-KR" sz="2400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(UI/UX) </a:t>
            </a:r>
            <a:r>
              <a:rPr lang="ko-KR" altLang="en-US" sz="2400" dirty="0">
                <a:solidFill>
                  <a:srgbClr val="123E8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218B0C-45EC-8FEA-7A4E-1F5AB84C5E61}"/>
              </a:ext>
            </a:extLst>
          </p:cNvPr>
          <p:cNvCxnSpPr/>
          <p:nvPr/>
        </p:nvCxnSpPr>
        <p:spPr>
          <a:xfrm>
            <a:off x="1312786" y="2792507"/>
            <a:ext cx="4153099" cy="0"/>
          </a:xfrm>
          <a:prstGeom prst="line">
            <a:avLst/>
          </a:prstGeom>
          <a:ln w="12700">
            <a:solidFill>
              <a:srgbClr val="123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13B5FA3-C540-BD2E-9FD4-3D8CC0DC49A0}"/>
              </a:ext>
            </a:extLst>
          </p:cNvPr>
          <p:cNvCxnSpPr/>
          <p:nvPr/>
        </p:nvCxnSpPr>
        <p:spPr>
          <a:xfrm>
            <a:off x="6726114" y="2792508"/>
            <a:ext cx="4153099" cy="0"/>
          </a:xfrm>
          <a:prstGeom prst="line">
            <a:avLst/>
          </a:prstGeom>
          <a:ln w="12700">
            <a:solidFill>
              <a:srgbClr val="123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BC7-6012-7271-5A7B-FD7E21B421F1}"/>
              </a:ext>
            </a:extLst>
          </p:cNvPr>
          <p:cNvSpPr txBox="1"/>
          <p:nvPr/>
        </p:nvSpPr>
        <p:spPr>
          <a:xfrm>
            <a:off x="1275314" y="2879551"/>
            <a:ext cx="4190571" cy="333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위성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/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위치 포함된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추가 이용 </a:t>
            </a:r>
            <a:endParaRPr lang="en-US" altLang="ko-KR" b="0" i="0" dirty="0">
              <a:solidFill>
                <a:srgbClr val="374151"/>
              </a:solidFill>
              <a:effectLst/>
              <a:latin typeface="G마켓 산스 TTF Bold"/>
              <a:cs typeface="한컴돋움" panose="02030600000101010101" pitchFamily="18" charset="2"/>
            </a:endParaRP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  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→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DB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에 데이터 추가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프로그램 실행내역 작성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Pagination</a:t>
            </a:r>
            <a:endParaRPr lang="ko-KR" altLang="en-US" b="0" i="0" dirty="0">
              <a:solidFill>
                <a:srgbClr val="374151"/>
              </a:solidFill>
              <a:effectLst/>
              <a:latin typeface="G마켓 산스 TTF Bold"/>
              <a:cs typeface="한컴돋움" panose="02030600000101010101" pitchFamily="18" charset="2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데이터 추가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/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삭제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/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수정 등 관리 기능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dirty="0">
              <a:latin typeface="G마켓 산스 TTF Bold"/>
              <a:cs typeface="한컴돋움" panose="02030600000101010101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115EF-EF7E-CDFC-900B-208E338C93A9}"/>
              </a:ext>
            </a:extLst>
          </p:cNvPr>
          <p:cNvSpPr txBox="1"/>
          <p:nvPr/>
        </p:nvSpPr>
        <p:spPr>
          <a:xfrm>
            <a:off x="6726114" y="3029331"/>
            <a:ext cx="4147289" cy="2228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상세정보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모달</a:t>
            </a:r>
            <a:endParaRPr lang="en-US" altLang="ko-KR" b="0" i="0" dirty="0">
              <a:solidFill>
                <a:srgbClr val="374151"/>
              </a:solidFill>
              <a:effectLst/>
              <a:latin typeface="G마켓 산스 TTF Bold"/>
              <a:cs typeface="한컴돋움" panose="02030600000101010101" pitchFamily="18" charset="2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대시보드에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분류별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 데이터 차트 추가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더보기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 버튼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, footer,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로고 등 디테일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위성 위치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2D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TTF Bold"/>
                <a:cs typeface="한컴돋움" panose="02030600000101010101" pitchFamily="18" charset="2"/>
              </a:rPr>
              <a:t>지도에 그리기</a:t>
            </a:r>
            <a:endParaRPr lang="en-US" altLang="ko-KR" b="0" i="0" dirty="0">
              <a:solidFill>
                <a:srgbClr val="374151"/>
              </a:solidFill>
              <a:effectLst/>
              <a:latin typeface="G마켓 산스 TTF Bold"/>
              <a:cs typeface="한컴돋움" panose="02030600000101010101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E0419-CD2F-B8DA-C705-F857457441D9}"/>
              </a:ext>
            </a:extLst>
          </p:cNvPr>
          <p:cNvSpPr txBox="1"/>
          <p:nvPr/>
        </p:nvSpPr>
        <p:spPr>
          <a:xfrm>
            <a:off x="278674" y="702325"/>
            <a:ext cx="4214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남은 과업</a:t>
            </a:r>
          </a:p>
        </p:txBody>
      </p:sp>
      <p:sp>
        <p:nvSpPr>
          <p:cNvPr id="13" name="사각형: 둥근 위쪽 모서리 188">
            <a:extLst>
              <a:ext uri="{FF2B5EF4-FFF2-40B4-BE49-F238E27FC236}">
                <a16:creationId xmlns:a16="http://schemas.microsoft.com/office/drawing/2014/main" id="{FF0F6517-008B-A880-3C87-77AD0DAB94E6}"/>
              </a:ext>
            </a:extLst>
          </p:cNvPr>
          <p:cNvSpPr/>
          <p:nvPr/>
        </p:nvSpPr>
        <p:spPr>
          <a:xfrm>
            <a:off x="0" y="444791"/>
            <a:ext cx="12192000" cy="992123"/>
          </a:xfrm>
          <a:prstGeom prst="rect">
            <a:avLst/>
          </a:prstGeom>
          <a:gradFill flip="none" rotWithShape="1">
            <a:gsLst>
              <a:gs pos="0">
                <a:srgbClr val="154797"/>
              </a:gs>
              <a:gs pos="100000">
                <a:srgbClr val="0F316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lt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5C9D8-578A-421E-D915-385C5BEF7C65}"/>
              </a:ext>
            </a:extLst>
          </p:cNvPr>
          <p:cNvSpPr txBox="1"/>
          <p:nvPr/>
        </p:nvSpPr>
        <p:spPr>
          <a:xfrm>
            <a:off x="278674" y="702325"/>
            <a:ext cx="4214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남은 과업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09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연, 우주, 소용돌이, 천체이(가) 표시된 사진&#10;&#10;자동 생성된 설명">
            <a:extLst>
              <a:ext uri="{FF2B5EF4-FFF2-40B4-BE49-F238E27FC236}">
                <a16:creationId xmlns:a16="http://schemas.microsoft.com/office/drawing/2014/main" id="{110B8D62-86F9-7567-7FFA-C02E4601F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0" r="9920"/>
          <a:stretch/>
        </p:blipFill>
        <p:spPr>
          <a:xfrm>
            <a:off x="1285739" y="1"/>
            <a:ext cx="9620524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210426-E013-290F-6223-FAB61927DFBD}"/>
              </a:ext>
            </a:extLst>
          </p:cNvPr>
          <p:cNvSpPr/>
          <p:nvPr/>
        </p:nvSpPr>
        <p:spPr>
          <a:xfrm>
            <a:off x="1302276" y="-9623"/>
            <a:ext cx="9620524" cy="686819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6000"/>
                </a:schemeClr>
              </a:gs>
              <a:gs pos="61000">
                <a:srgbClr val="000000">
                  <a:alpha val="38000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94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5EEBA-B5AA-F092-1D39-CF7C1B87318C}"/>
              </a:ext>
            </a:extLst>
          </p:cNvPr>
          <p:cNvSpPr txBox="1"/>
          <p:nvPr/>
        </p:nvSpPr>
        <p:spPr>
          <a:xfrm>
            <a:off x="3714355" y="2772838"/>
            <a:ext cx="4763290" cy="244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588" spc="-44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ED</a:t>
            </a:r>
            <a:r>
              <a:rPr lang="ko-KR" altLang="en-US" sz="1588" spc="-44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87225-7B8B-1FA2-F230-FF20F006743C}"/>
              </a:ext>
            </a:extLst>
          </p:cNvPr>
          <p:cNvSpPr txBox="1"/>
          <p:nvPr/>
        </p:nvSpPr>
        <p:spPr>
          <a:xfrm>
            <a:off x="4838340" y="3386018"/>
            <a:ext cx="2328523" cy="5972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881" b="1" spc="-106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cxnSp>
        <p:nvCxnSpPr>
          <p:cNvPr id="15" name="직선 연결선 8">
            <a:extLst>
              <a:ext uri="{FF2B5EF4-FFF2-40B4-BE49-F238E27FC236}">
                <a16:creationId xmlns:a16="http://schemas.microsoft.com/office/drawing/2014/main" id="{3EC114CA-3653-B90D-E22E-68D756123870}"/>
              </a:ext>
            </a:extLst>
          </p:cNvPr>
          <p:cNvCxnSpPr>
            <a:cxnSpLocks/>
          </p:cNvCxnSpPr>
          <p:nvPr/>
        </p:nvCxnSpPr>
        <p:spPr>
          <a:xfrm>
            <a:off x="3174516" y="3217412"/>
            <a:ext cx="57159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4676AA41-FD9F-E8C2-25E3-E42172488B16}"/>
              </a:ext>
            </a:extLst>
          </p:cNvPr>
          <p:cNvCxnSpPr>
            <a:cxnSpLocks/>
          </p:cNvCxnSpPr>
          <p:nvPr/>
        </p:nvCxnSpPr>
        <p:spPr>
          <a:xfrm>
            <a:off x="3174516" y="4064105"/>
            <a:ext cx="571594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71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308</Words>
  <Application>Microsoft Office PowerPoint</Application>
  <PresentationFormat>와이드스크린</PresentationFormat>
  <Paragraphs>78</Paragraphs>
  <Slides>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HY견고딕</vt:lpstr>
      <vt:lpstr>Söhne</vt:lpstr>
      <vt:lpstr>Arial</vt:lpstr>
      <vt:lpstr>G마켓 산스 TTF Bold</vt:lpstr>
      <vt:lpstr>G마켓 산스 TTF Medium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은학</dc:creator>
  <cp:lastModifiedBy>이 은학</cp:lastModifiedBy>
  <cp:revision>13</cp:revision>
  <dcterms:created xsi:type="dcterms:W3CDTF">2023-07-27T04:57:56Z</dcterms:created>
  <dcterms:modified xsi:type="dcterms:W3CDTF">2023-07-27T06:58:19Z</dcterms:modified>
</cp:coreProperties>
</file>